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92" r:id="rId3"/>
    <p:sldId id="433" r:id="rId4"/>
    <p:sldId id="434" r:id="rId5"/>
    <p:sldId id="438" r:id="rId6"/>
    <p:sldId id="437" r:id="rId7"/>
    <p:sldId id="439" r:id="rId8"/>
    <p:sldId id="743" r:id="rId9"/>
    <p:sldId id="470" r:id="rId10"/>
    <p:sldId id="471" r:id="rId11"/>
    <p:sldId id="742" r:id="rId12"/>
    <p:sldId id="744" r:id="rId13"/>
    <p:sldId id="745" r:id="rId14"/>
    <p:sldId id="746" r:id="rId15"/>
    <p:sldId id="747" r:id="rId16"/>
    <p:sldId id="748" r:id="rId17"/>
    <p:sldId id="749" r:id="rId18"/>
    <p:sldId id="754" r:id="rId19"/>
    <p:sldId id="751" r:id="rId20"/>
    <p:sldId id="750" r:id="rId21"/>
    <p:sldId id="752" r:id="rId22"/>
    <p:sldId id="753" r:id="rId23"/>
    <p:sldId id="755" r:id="rId24"/>
    <p:sldId id="756" r:id="rId25"/>
    <p:sldId id="757" r:id="rId2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2" userDrawn="1">
          <p15:clr>
            <a:srgbClr val="A4A3A4"/>
          </p15:clr>
        </p15:guide>
        <p15:guide id="2" pos="2232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  <p15:guide id="4" pos="5016" userDrawn="1">
          <p15:clr>
            <a:srgbClr val="A4A3A4"/>
          </p15:clr>
        </p15:guide>
        <p15:guide id="5" orient="horz" pos="3108" userDrawn="1">
          <p15:clr>
            <a:srgbClr val="A4A3A4"/>
          </p15:clr>
        </p15:guide>
        <p15:guide id="6" pos="2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F45"/>
    <a:srgbClr val="3A4D57"/>
    <a:srgbClr val="435A69"/>
    <a:srgbClr val="6D6D6D"/>
    <a:srgbClr val="7F7F7F"/>
    <a:srgbClr val="16A4A1"/>
    <a:srgbClr val="009193"/>
    <a:srgbClr val="1F282D"/>
    <a:srgbClr val="006364"/>
    <a:srgbClr val="007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5"/>
    <p:restoredTop sz="89146" autoAdjust="0"/>
  </p:normalViewPr>
  <p:slideViewPr>
    <p:cSldViewPr snapToGrid="0" snapToObjects="1">
      <p:cViewPr varScale="1">
        <p:scale>
          <a:sx n="79" d="100"/>
          <a:sy n="79" d="100"/>
        </p:scale>
        <p:origin x="592" y="52"/>
      </p:cViewPr>
      <p:guideLst>
        <p:guide orient="horz" pos="2652"/>
        <p:guide pos="2232"/>
        <p:guide orient="horz" pos="612"/>
        <p:guide pos="5016"/>
        <p:guide orient="horz" pos="3108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28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7238-AA0E-384A-A15D-6765D034707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2E97-36D2-1F4E-A47A-E2CA18FE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B6436-415D-BB4A-960A-D2E6943D01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9EB3-A8DE-2E4E-A3F4-97756798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photos showing people that might be</a:t>
            </a:r>
            <a:r>
              <a:rPr lang="en-GB" baseline="0" dirty="0"/>
              <a:t> particularly vulnerable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Children = very vulnerable life stage as they are growing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Farmers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Fishing – contaminants in the fish but also sustainability of the fishing resource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40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photos showing people that might be</a:t>
            </a:r>
            <a:r>
              <a:rPr lang="en-GB" baseline="0" dirty="0"/>
              <a:t> particularly vulnerable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Children = very vulnerable life stage as they are growing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Farmers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Fishing – contaminants in the fish but also sustainability of the fishing resource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8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74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090" indent="-275418" defTabSz="913474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677" indent="-220335" defTabSz="913474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348" indent="-220335" defTabSz="913474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019" indent="-220335" defTabSz="913474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689" indent="-220335" algn="r" defTabSz="9134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360" indent="-220335" algn="r" defTabSz="9134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031" indent="-220335" algn="r" defTabSz="9134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701" indent="-220335" algn="r" defTabSz="91347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F6593-5AEB-43FE-A1F4-9308C6917F9A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685800"/>
            <a:ext cx="6103938" cy="34337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In that the pics will be changed out, I</a:t>
            </a:r>
            <a:r>
              <a:rPr lang="en-US" altLang="en-US" baseline="0" dirty="0"/>
              <a:t> didn’t bother to resize.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22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C3C2-2381-3347-B02D-EC2E26831B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06" cy="51435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-94" y="1621135"/>
            <a:ext cx="9144000" cy="2790609"/>
          </a:xfrm>
          <a:prstGeom prst="rect">
            <a:avLst/>
          </a:prstGeom>
          <a:solidFill>
            <a:srgbClr val="16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138" y="2604393"/>
            <a:ext cx="2295144" cy="8229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873" y="1784607"/>
            <a:ext cx="2291051" cy="8259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657" y="3427137"/>
            <a:ext cx="2295144" cy="8229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" y="2604393"/>
            <a:ext cx="2295144" cy="8229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" y="1784607"/>
            <a:ext cx="2291183" cy="8248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" y="3427137"/>
            <a:ext cx="2295144" cy="8229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370" y="2604393"/>
            <a:ext cx="2298174" cy="8273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66370" y="1784607"/>
            <a:ext cx="2293707" cy="8257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8"/>
          <a:stretch/>
        </p:blipFill>
        <p:spPr>
          <a:xfrm>
            <a:off x="4566370" y="3427137"/>
            <a:ext cx="2295144" cy="8229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33" y="2604393"/>
            <a:ext cx="2291273" cy="8248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33" y="3425272"/>
            <a:ext cx="2291183" cy="8248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33" y="1784607"/>
            <a:ext cx="2291271" cy="8248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214" y="450477"/>
            <a:ext cx="41521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0" y="489526"/>
            <a:ext cx="4575650" cy="4653973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668655"/>
            <a:ext cx="4086225" cy="59936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523999"/>
            <a:ext cx="4004830" cy="3108723"/>
          </a:xfrm>
        </p:spPr>
        <p:txBody>
          <a:bodyPr/>
          <a:lstStyle>
            <a:lvl4pPr marL="973138" indent="-173038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668655"/>
            <a:ext cx="4086225" cy="59936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523999"/>
            <a:ext cx="4004830" cy="3108723"/>
          </a:xfrm>
        </p:spPr>
        <p:txBody>
          <a:bodyPr/>
          <a:lstStyle>
            <a:lvl1pPr marL="236538" indent="-236538">
              <a:buFont typeface="Arial" charset="0"/>
              <a:buChar char="•"/>
              <a:tabLst/>
              <a:defRPr/>
            </a:lvl1pPr>
            <a:lvl2pPr marL="515938" indent="-228600">
              <a:tabLst/>
              <a:defRPr/>
            </a:lvl2pPr>
            <a:lvl3pPr marL="744538" indent="-203200">
              <a:tabLst/>
              <a:defRPr/>
            </a:lvl3pPr>
            <a:lvl4pPr marL="973138" indent="-185738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512955"/>
            <a:ext cx="4572000" cy="4630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668655"/>
            <a:ext cx="4004831" cy="59936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527048"/>
            <a:ext cx="4004830" cy="3263504"/>
          </a:xfrm>
        </p:spPr>
        <p:txBody>
          <a:bodyPr/>
          <a:lstStyle>
            <a:lvl4pPr marL="973138" indent="-173038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506779"/>
            <a:ext cx="4572000" cy="4636722"/>
          </a:xfrm>
        </p:spPr>
        <p:txBody>
          <a:bodyPr anchor="ctr"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35048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7700"/>
            <a:ext cx="3150394" cy="1200150"/>
          </a:xfrm>
        </p:spPr>
        <p:txBody>
          <a:bodyPr anchor="ctr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647701"/>
            <a:ext cx="482798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" y="1967345"/>
            <a:ext cx="3150394" cy="2739196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740569"/>
            <a:ext cx="3150394" cy="12001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69"/>
            <a:ext cx="4827983" cy="365521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8625" y="2084439"/>
            <a:ext cx="3150394" cy="2317302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BDC0-CA75-42DB-A7CA-4C3F77F7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06" cy="51435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76" t="10742" b="835"/>
          <a:stretch/>
        </p:blipFill>
        <p:spPr>
          <a:xfrm>
            <a:off x="2272718" y="1719469"/>
            <a:ext cx="6882289" cy="3424031"/>
          </a:xfrm>
          <a:prstGeom prst="rect">
            <a:avLst/>
          </a:prstGeom>
        </p:spPr>
      </p:pic>
      <p:sp>
        <p:nvSpPr>
          <p:cNvPr id="15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21372"/>
            <a:ext cx="2273130" cy="342212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photo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2311571" cy="1712469"/>
          </a:xfrm>
          <a:prstGeom prst="rect">
            <a:avLst/>
          </a:prstGeom>
          <a:solidFill>
            <a:srgbClr val="17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266" y="2001458"/>
            <a:ext cx="6285507" cy="1699492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73267" y="3889595"/>
            <a:ext cx="3396136" cy="10595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Authors name(s)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1549" y="45934"/>
            <a:ext cx="5686425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DRAFT • Confidential — Subject to Attorney — Client Privilege and Attorney Work-Product Doctrine</a:t>
            </a:r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15049" y="3889595"/>
            <a:ext cx="2743725" cy="1059595"/>
          </a:xfr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80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09" y="599256"/>
            <a:ext cx="1689614" cy="4176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710568"/>
            <a:ext cx="9135785" cy="3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92350" y="-8903"/>
            <a:ext cx="0" cy="51524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" y="0"/>
            <a:ext cx="9143906" cy="5143501"/>
          </a:xfrm>
          <a:prstGeom prst="rect">
            <a:avLst/>
          </a:prstGeom>
        </p:spPr>
      </p:pic>
      <p:sp>
        <p:nvSpPr>
          <p:cNvPr id="19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-4374" y="1764025"/>
            <a:ext cx="2285868" cy="1636787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photo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2291103" y="1745613"/>
            <a:ext cx="6844509" cy="1663059"/>
          </a:xfrm>
          <a:prstGeom prst="rect">
            <a:avLst/>
          </a:prstGeom>
          <a:gradFill>
            <a:gsLst>
              <a:gs pos="0">
                <a:srgbClr val="1F282D"/>
              </a:gs>
              <a:gs pos="100000">
                <a:srgbClr val="435A6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266" y="1842067"/>
            <a:ext cx="6285507" cy="1452946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Divider Slide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745614"/>
            <a:ext cx="91356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91103" y="1745613"/>
            <a:ext cx="1" cy="16709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408671"/>
            <a:ext cx="91356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2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69219"/>
            <a:ext cx="4086225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086224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667512"/>
            <a:ext cx="8286749" cy="608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362468"/>
            <a:ext cx="4069557" cy="617934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980402"/>
            <a:ext cx="4069557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2468"/>
            <a:ext cx="4086224" cy="617934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80402"/>
            <a:ext cx="4086224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1134"/>
            <a:ext cx="9144000" cy="463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• Confidential — Subject to Attorney — Client Privilege and Attorney Work-Product Doctrine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282D"/>
            </a:gs>
            <a:gs pos="100000">
              <a:srgbClr val="435A6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5" b="835"/>
          <a:stretch/>
        </p:blipFill>
        <p:spPr>
          <a:xfrm>
            <a:off x="-94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668655"/>
            <a:ext cx="8286750" cy="59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369219"/>
            <a:ext cx="828675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" y="16797"/>
            <a:ext cx="9142113" cy="3491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4" y="349150"/>
            <a:ext cx="9144000" cy="161600"/>
          </a:xfrm>
          <a:prstGeom prst="rect">
            <a:avLst/>
          </a:prstGeom>
          <a:solidFill>
            <a:srgbClr val="16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146402" y="319505"/>
            <a:ext cx="2474259" cy="20116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700" dirty="0">
                <a:solidFill>
                  <a:schemeClr val="bg1">
                    <a:alpha val="90000"/>
                  </a:schemeClr>
                </a:solidFill>
              </a:rPr>
              <a:t>Engineering and Scientific Consulting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2" y="42904"/>
            <a:ext cx="1047215" cy="2588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6877" y="45934"/>
            <a:ext cx="57665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r>
              <a:rPr lang="en-US" b="1" dirty="0"/>
              <a:t>DRAFT •</a:t>
            </a:r>
            <a:r>
              <a:rPr lang="en-US" dirty="0"/>
              <a:t> Confidential — Subject to Attorney — Client Privilege and Attorney Work-Product Doctrine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958" y="340761"/>
            <a:ext cx="2257425" cy="163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59DD345-62DD-A84F-BC08-1CA6580E9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9" r:id="rId2"/>
    <p:sldLayoutId id="2147483674" r:id="rId3"/>
    <p:sldLayoutId id="2147483660" r:id="rId4"/>
    <p:sldLayoutId id="2147483662" r:id="rId5"/>
    <p:sldLayoutId id="2147483663" r:id="rId6"/>
    <p:sldLayoutId id="2147483664" r:id="rId7"/>
    <p:sldLayoutId id="2147483672" r:id="rId8"/>
    <p:sldLayoutId id="2147483665" r:id="rId9"/>
    <p:sldLayoutId id="2147483669" r:id="rId10"/>
    <p:sldLayoutId id="2147483673" r:id="rId11"/>
    <p:sldLayoutId id="2147483670" r:id="rId12"/>
    <p:sldLayoutId id="2147483666" r:id="rId13"/>
    <p:sldLayoutId id="2147483667" r:id="rId14"/>
    <p:sldLayoutId id="2147483675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90000"/>
        </a:lnSpc>
        <a:spcBef>
          <a:spcPts val="750"/>
        </a:spcBef>
        <a:buClr>
          <a:srgbClr val="00B0A9"/>
        </a:buClr>
        <a:buFont typeface="Arial" charset="0"/>
        <a:buChar char="•"/>
        <a:tabLst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5938" indent="-228600" algn="l" defTabSz="685800" rtl="0" eaLnBrk="1" latinLnBrk="0" hangingPunct="1">
        <a:lnSpc>
          <a:spcPct val="90000"/>
        </a:lnSpc>
        <a:spcBef>
          <a:spcPts val="375"/>
        </a:spcBef>
        <a:buClr>
          <a:srgbClr val="00B0A9"/>
        </a:buClr>
        <a:buSzPct val="100000"/>
        <a:buFont typeface=".HelveticaNeueDeskInterface-Regular" charset="-120"/>
        <a:buChar char="–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744538" indent="-203200" algn="l" defTabSz="685800" rtl="0" eaLnBrk="1" latinLnBrk="0" hangingPunct="1">
        <a:lnSpc>
          <a:spcPct val="90000"/>
        </a:lnSpc>
        <a:spcBef>
          <a:spcPts val="375"/>
        </a:spcBef>
        <a:buClr>
          <a:srgbClr val="00B0A9"/>
        </a:buClr>
        <a:buSzPct val="100000"/>
        <a:buFont typeface=".HelveticaNeueDeskInterface-Regular" charset="-120"/>
        <a:buChar char="–"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031875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00B0A9"/>
        </a:buClr>
        <a:buSzPct val="100000"/>
        <a:buFont typeface=".HelveticaNeueDeskInterface-Regular" charset="-120"/>
        <a:buChar char="–"/>
        <a:tabLst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1F74C6B2-865E-4DE2-9CAA-566011E57A2B-L0-001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A30D591-1622-466B-AAC2-AB675F209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F19A3-5F5D-488E-8352-2BF079CA2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Ecological and Human Health: Holistic assessments and solutions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9090D8-DF20-46B2-AFD0-8F9F3BCF8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Menzie, Ph.D.</a:t>
            </a:r>
          </a:p>
          <a:p>
            <a:r>
              <a:rPr lang="en-US" dirty="0"/>
              <a:t>camenzie@exponent.com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026EB-DFDF-462C-AB1E-831D6E6B3D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February 25, 2021</a:t>
            </a:r>
          </a:p>
        </p:txBody>
      </p:sp>
    </p:spTree>
    <p:extLst>
      <p:ext uri="{BB962C8B-B14F-4D97-AF65-F5344CB8AC3E}">
        <p14:creationId xmlns:p14="http://schemas.microsoft.com/office/powerpoint/2010/main" val="37616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A2BC6B-473A-2D44-A68C-AF6414D03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3497107"/>
            <a:ext cx="4229100" cy="16463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/>
            <a:r>
              <a:rPr lang="en-US" dirty="0"/>
              <a:t>Examples of 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food and recreational pleasure that a healthy fish population in a river provides to anglers </a:t>
            </a:r>
          </a:p>
          <a:p>
            <a:r>
              <a:rPr lang="en-US" dirty="0"/>
              <a:t>The recreational pleasures we receive from having ample clean surface water for swimming in a lake </a:t>
            </a:r>
          </a:p>
          <a:p>
            <a:r>
              <a:rPr lang="en-US" dirty="0"/>
              <a:t>The production of ample lumber from a forest that allows us to build homes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58C8A-31B0-F74D-8C70-C7657771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BECEE3-FBBB-0642-9E7C-2EE75F6BE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67" y="516832"/>
            <a:ext cx="2168433" cy="14346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E271EC-808F-DA49-BCE5-EC21B08DA6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516832"/>
            <a:ext cx="2060667" cy="14346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BC1423-C780-7A4F-9D48-298D3CB269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566" y="1945679"/>
            <a:ext cx="2168433" cy="15514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E05512-63B3-0F4E-94F5-13A9BB98B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1945679"/>
            <a:ext cx="2060666" cy="15565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9365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D876-BE26-4B7D-A39C-0F752131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36136"/>
            <a:ext cx="8286750" cy="599361"/>
          </a:xfrm>
        </p:spPr>
        <p:txBody>
          <a:bodyPr/>
          <a:lstStyle/>
          <a:p>
            <a:r>
              <a:rPr lang="en-US" dirty="0"/>
              <a:t>Considering ecosystem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A46B-FC66-4A05-8196-9B167E40F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939998"/>
            <a:ext cx="8286750" cy="3263504"/>
          </a:xfrm>
        </p:spPr>
        <p:txBody>
          <a:bodyPr/>
          <a:lstStyle/>
          <a:p>
            <a:r>
              <a:rPr lang="en-US" dirty="0"/>
              <a:t>Ecosystem services have been part of U.S. environmental regulatory frameworks since the 1970s (e.g., CWA and NEPA).</a:t>
            </a:r>
          </a:p>
          <a:p>
            <a:r>
              <a:rPr lang="en-US" dirty="0"/>
              <a:t>2005 Millennium Ecosystem Assessment sets out a framework</a:t>
            </a:r>
          </a:p>
          <a:p>
            <a:r>
              <a:rPr lang="en-US" dirty="0"/>
              <a:t>EU has moved forward with approaches for chemical assessments</a:t>
            </a:r>
          </a:p>
          <a:p>
            <a:pPr lvl="1"/>
            <a:r>
              <a:rPr lang="en-US" dirty="0"/>
              <a:t>Implementation plans in development</a:t>
            </a:r>
          </a:p>
          <a:p>
            <a:r>
              <a:rPr lang="en-US" dirty="0"/>
              <a:t>EPA ORD including Center for Environmental Solutions &amp; Emergency Response (CESER)</a:t>
            </a:r>
          </a:p>
          <a:p>
            <a:pPr lvl="1"/>
            <a:r>
              <a:rPr lang="en-US" dirty="0"/>
              <a:t>Guidance for inclusion as Assessment Endpoints in Risk Assessment</a:t>
            </a:r>
          </a:p>
          <a:p>
            <a:pPr lvl="1"/>
            <a:r>
              <a:rPr lang="en-US" dirty="0"/>
              <a:t>New efforts to bridge to Superfund with future guidance</a:t>
            </a:r>
          </a:p>
          <a:p>
            <a:r>
              <a:rPr lang="en-US" dirty="0"/>
              <a:t>EPA Superfund Program</a:t>
            </a:r>
          </a:p>
          <a:p>
            <a:pPr lvl="1"/>
            <a:r>
              <a:rPr lang="en-US" dirty="0"/>
              <a:t>No formal/regulatory position but many connections to ES</a:t>
            </a:r>
          </a:p>
          <a:p>
            <a:pPr lvl="1"/>
            <a:r>
              <a:rPr lang="en-US" dirty="0"/>
              <a:t>Integrated approaches including ES dependent on the stakeholders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2FA24-EDD9-43EE-A318-C30BEFC1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8B7C-1C91-4678-B17C-9D4D2F2B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and integrated risk assessments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B1345-0501-4B86-BAF1-F866AC600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defined in the EPA (2003) Framework for Cumulative Risk Assessment, “cumulative risk” means “the combined risks from aggregate exposures to multiple agents or stressors.”</a:t>
            </a:r>
          </a:p>
          <a:p>
            <a:r>
              <a:rPr lang="en-US" dirty="0"/>
              <a:t>Frameworks for integrating human health and ecological risk assessment were introduced in the early part of the 21st century via collaborations with the World Health Organization (Munns et al, 2003; WHO, 2020 for workshop documents)</a:t>
            </a:r>
          </a:p>
          <a:p>
            <a:r>
              <a:rPr lang="en-US" dirty="0"/>
              <a:t>Integrated assessments convey how varied, disparate ecological health and environmental effects of a stressor ultimately bear on human health and wellbeing.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907C2-B5A9-4715-B60C-BAEFFB17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A427A1B-AF47-4F28-8489-5F455FF34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83F6E-57EE-44ED-9F8F-79697C95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look at cumulative and integrated risk in relation to cardiovascular disease</a:t>
            </a:r>
          </a:p>
        </p:txBody>
      </p:sp>
      <p:pic>
        <p:nvPicPr>
          <p:cNvPr id="4100" name="Picture 4" descr="Image result for cardiovascular system CDC">
            <a:extLst>
              <a:ext uri="{FF2B5EF4-FFF2-40B4-BE49-F238E27FC236}">
                <a16:creationId xmlns:a16="http://schemas.microsoft.com/office/drawing/2014/main" id="{4B52F647-CDB8-43F7-A038-BBC5DDA9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" y="1764025"/>
            <a:ext cx="2193632" cy="16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7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8B0-7FC4-42FC-9B1E-9A598D84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96" y="503507"/>
            <a:ext cx="8286750" cy="599361"/>
          </a:xfrm>
        </p:spPr>
        <p:txBody>
          <a:bodyPr/>
          <a:lstStyle/>
          <a:p>
            <a:r>
              <a:rPr lang="en-US" dirty="0"/>
              <a:t>The conceptual model: stressor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58E84-C345-490F-ADA1-5FE428BA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4D855-81E0-45BC-BAD7-4E86907013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1350" y="1083945"/>
            <a:ext cx="5321300" cy="40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8B0-7FC4-42FC-9B1E-9A598D84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24878"/>
            <a:ext cx="8286750" cy="599361"/>
          </a:xfrm>
        </p:spPr>
        <p:txBody>
          <a:bodyPr/>
          <a:lstStyle/>
          <a:p>
            <a:r>
              <a:rPr lang="en-US" dirty="0"/>
              <a:t>The conceptual model: influence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58E84-C345-490F-ADA1-5FE428BA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BFB09-80BA-4171-83AC-83757844D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4700" y="1093601"/>
            <a:ext cx="5065395" cy="38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8B0-7FC4-42FC-9B1E-9A598D84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417" y="477145"/>
            <a:ext cx="6959656" cy="599361"/>
          </a:xfrm>
        </p:spPr>
        <p:txBody>
          <a:bodyPr/>
          <a:lstStyle/>
          <a:p>
            <a:r>
              <a:rPr lang="en-US" dirty="0"/>
              <a:t>Framingham study factors highlighted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58E84-C345-490F-ADA1-5FE428BA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62EB0-0DBA-4D66-890F-7378E55F5C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95" y="1035780"/>
            <a:ext cx="6516111" cy="40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8B0-7FC4-42FC-9B1E-9A598D84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3" y="477145"/>
            <a:ext cx="8828410" cy="599361"/>
          </a:xfrm>
        </p:spPr>
        <p:txBody>
          <a:bodyPr/>
          <a:lstStyle/>
          <a:p>
            <a:r>
              <a:rPr lang="en-US" dirty="0"/>
              <a:t>Conceptual model: incorporating ecosystem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58E84-C345-490F-ADA1-5FE428BA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2B05F-F4CA-42E2-AD98-452BFA75902E}"/>
              </a:ext>
            </a:extLst>
          </p:cNvPr>
          <p:cNvPicPr/>
          <p:nvPr/>
        </p:nvPicPr>
        <p:blipFill rotWithShape="1">
          <a:blip r:embed="rId2"/>
          <a:srcRect t="7482"/>
          <a:stretch/>
        </p:blipFill>
        <p:spPr bwMode="auto">
          <a:xfrm>
            <a:off x="1359462" y="962953"/>
            <a:ext cx="5915277" cy="4134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95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929B-E1FD-4239-8F52-D4B7FC93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71343"/>
            <a:ext cx="8286750" cy="599361"/>
          </a:xfrm>
        </p:spPr>
        <p:txBody>
          <a:bodyPr/>
          <a:lstStyle/>
          <a:p>
            <a:r>
              <a:rPr lang="en-US" dirty="0"/>
              <a:t>An approach for integrating risks to human health and ecosystem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9FB2-7B85-418C-98D3-DF5808E2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086FC-767E-4B8D-B18D-14B4BA10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54" y="1878174"/>
            <a:ext cx="6144092" cy="30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3F97-1C8B-48C2-A7EC-7FDC2469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relative risk scaling for health and ecological risks for purposes of integration.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3864-300E-4BC0-ABDB-301BCD79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96A43-F456-41CF-BB7E-237164A0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4" y="1616893"/>
            <a:ext cx="6809317" cy="34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52BD4C-D456-420A-9E90-F81604D71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and human well being</a:t>
            </a:r>
          </a:p>
        </p:txBody>
      </p:sp>
      <p:pic>
        <p:nvPicPr>
          <p:cNvPr id="14" name="Picture Placeholder 13" descr="iStock_000022300542_Large-African children.jpg">
            <a:extLst>
              <a:ext uri="{FF2B5EF4-FFF2-40B4-BE49-F238E27FC236}">
                <a16:creationId xmlns:a16="http://schemas.microsoft.com/office/drawing/2014/main" id="{0E7176BD-D45B-4A8D-861B-7504858F60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3" r="3443"/>
          <a:stretch>
            <a:fillRect/>
          </a:stretch>
        </p:blipFill>
        <p:spPr>
          <a:xfrm>
            <a:off x="-4763" y="1763713"/>
            <a:ext cx="2286001" cy="1636712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86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1B3B-B5B7-4A14-8A39-7DF14FE5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2" y="668655"/>
            <a:ext cx="8286750" cy="599361"/>
          </a:xfrm>
        </p:spPr>
        <p:txBody>
          <a:bodyPr/>
          <a:lstStyle/>
          <a:p>
            <a:pPr algn="ctr"/>
            <a:r>
              <a:rPr lang="en-US" dirty="0"/>
              <a:t>A hypothetical example of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500C9-9EDE-4B6E-9F2D-D67824F3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A7130-1F61-49B2-9ABF-E2E39746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1" y="1268016"/>
            <a:ext cx="8286750" cy="36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1E78-4F86-455E-B4C0-B8576FB5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281" y="2414649"/>
            <a:ext cx="2727269" cy="599361"/>
          </a:xfrm>
        </p:spPr>
        <p:txBody>
          <a:bodyPr/>
          <a:lstStyle/>
          <a:p>
            <a:r>
              <a:rPr lang="en-US" dirty="0"/>
              <a:t>Baseline health risks and status of ecosystem services for the case evaluating wastewater treatment alternatives across the three assessment groups.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A2BC8-8FB4-4A6E-A8D2-A8BF0BCE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B46AA-5FC6-44A8-9F8E-62C9DE52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0" y="547276"/>
            <a:ext cx="5175269" cy="45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EFEE-90B8-41F7-83C6-90BF197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relative human health and ecological risks for a wastewater treatment alternatives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249E-CAC2-41E2-B304-9C93E180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CBCD1-0080-4B5A-B48D-8BD46789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80" y="1529396"/>
            <a:ext cx="3467619" cy="3471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C615C-E931-4C91-B09F-05D86C12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05" y="1529395"/>
            <a:ext cx="3467619" cy="34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3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61C8D6-7C6E-491B-AFEF-5269BBE7F8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CBDD3-4580-4FE1-B820-8AA0D3127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Anticipate increased inclusion of microorganisms in risk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BC4AE-CC54-49A1-9AB4-98C842CB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764025"/>
            <a:ext cx="2014720" cy="16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8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A854-1B04-49F3-BEBE-D7A02DC6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microorganisms will likely include framing in terms of ecosystem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3ACFD-E407-4CA9-8966-D7610608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0EC0CB-46A2-4187-8996-CC8BDF9467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66" y="1519040"/>
            <a:ext cx="4830792" cy="3446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63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68371E-8D65-4ACA-A236-E1FCC8B2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50115-AA35-47DD-9EA7-3907BCB1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11341"/>
            <a:ext cx="8286750" cy="3263504"/>
          </a:xfrm>
        </p:spPr>
        <p:txBody>
          <a:bodyPr/>
          <a:lstStyle/>
          <a:p>
            <a:r>
              <a:rPr lang="en-US" dirty="0"/>
              <a:t>Holistic assessments are receiving increased attention dovetailing  with One Health, Planetary Health, and Environmental Justice</a:t>
            </a:r>
          </a:p>
          <a:p>
            <a:r>
              <a:rPr lang="en-US" dirty="0"/>
              <a:t>Ecosystem services will be a means of translation from the environment to human well being</a:t>
            </a:r>
          </a:p>
          <a:p>
            <a:r>
              <a:rPr lang="en-US" dirty="0"/>
              <a:t>Problem formulation and conceptual models are critical for laying out risk factors and for defining responsibilities across agencies</a:t>
            </a:r>
          </a:p>
          <a:p>
            <a:r>
              <a:rPr lang="en-US" dirty="0"/>
              <a:t>Multidisciplinary teams will be essential</a:t>
            </a:r>
          </a:p>
          <a:p>
            <a:r>
              <a:rPr lang="en-US" dirty="0"/>
              <a:t>Risk assessment and causal analyses will support each other</a:t>
            </a:r>
          </a:p>
          <a:p>
            <a:r>
              <a:rPr lang="en-US" dirty="0"/>
              <a:t>Relative risk approaches will be increasingly used to convey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47BF3-97F2-48BA-B13B-D27E0927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554" y="548037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Assessments of risk may involve people that vary in age, activity, and location</a:t>
            </a:r>
          </a:p>
        </p:txBody>
      </p:sp>
      <p:pic>
        <p:nvPicPr>
          <p:cNvPr id="3" name="Picture 2" descr="iStock_000022300542_Large-African childr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399" y="1600474"/>
            <a:ext cx="2441378" cy="1626986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4" name="Picture 3" descr="iStock_000036069566_Large-min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399" y="3394765"/>
            <a:ext cx="2441377" cy="1629323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5" name="Picture 4" descr="iStock_000019168307_Large-African farme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271" y="1600474"/>
            <a:ext cx="2467889" cy="1633788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6" name="Picture 5" descr="iStock_000072690119_Large-fishing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271" y="3396503"/>
            <a:ext cx="2493479" cy="1627585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45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98" y="677985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Assessments of risk may involve different types of ecological receptors</a:t>
            </a:r>
          </a:p>
        </p:txBody>
      </p:sp>
      <p:pic>
        <p:nvPicPr>
          <p:cNvPr id="7" name="Picture 6" descr="iStock_000073299471_Large-elephant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2" r="15193"/>
          <a:stretch/>
        </p:blipFill>
        <p:spPr>
          <a:xfrm>
            <a:off x="1235123" y="3276745"/>
            <a:ext cx="1946970" cy="1665882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8" name="Picture 7" descr="iStock_000046157118_Large-female impal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9" r="56716" b="23098"/>
          <a:stretch/>
        </p:blipFill>
        <p:spPr>
          <a:xfrm>
            <a:off x="5539404" y="3358206"/>
            <a:ext cx="1924334" cy="1665882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9" name="Picture 8" descr="Honeybee_l-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123" y="1757627"/>
            <a:ext cx="1946970" cy="1299200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10" name="Picture 9" descr="pelicans flying_iStock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404" y="1912395"/>
            <a:ext cx="1924334" cy="1282889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  <p:pic>
        <p:nvPicPr>
          <p:cNvPr id="11" name="Picture 10" descr="iStock_000044528544_Large-school of tilapia fis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233" y="2553839"/>
            <a:ext cx="2169030" cy="1445813"/>
          </a:xfrm>
          <a:prstGeom prst="rect">
            <a:avLst/>
          </a:prstGeom>
          <a:effectLst>
            <a:outerShdw blurRad="69850" dist="69850" dir="270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00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48" y="411964"/>
            <a:ext cx="710644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Assessments may involve different habitats, ecosystems, and human environments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48" y="1400534"/>
            <a:ext cx="2795957" cy="1742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9"/>
          <a:stretch/>
        </p:blipFill>
        <p:spPr>
          <a:xfrm>
            <a:off x="1236448" y="3274405"/>
            <a:ext cx="2795957" cy="1742550"/>
          </a:xfrm>
          <a:prstGeom prst="rect">
            <a:avLst/>
          </a:prstGeom>
        </p:spPr>
      </p:pic>
      <p:pic>
        <p:nvPicPr>
          <p:cNvPr id="9" name="Picture 2" descr="http://tse1.mm.bing.net/th?&amp;id=JN.xuVXBpEA%2b%2b/lqGoWcpvszA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2"/>
          <a:stretch/>
        </p:blipFill>
        <p:spPr bwMode="auto">
          <a:xfrm>
            <a:off x="4911864" y="3274405"/>
            <a:ext cx="2795957" cy="17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rban environment usepa">
            <a:extLst>
              <a:ext uri="{FF2B5EF4-FFF2-40B4-BE49-F238E27FC236}">
                <a16:creationId xmlns:a16="http://schemas.microsoft.com/office/drawing/2014/main" id="{E219EAD4-BCF3-451C-8817-33FD9B11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65" y="1400534"/>
            <a:ext cx="2795957" cy="17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5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49" y="1716216"/>
            <a:ext cx="5829300" cy="3086100"/>
          </a:xfrm>
        </p:spPr>
        <p:txBody>
          <a:bodyPr/>
          <a:lstStyle/>
          <a:p>
            <a:r>
              <a:rPr lang="en-US" sz="1800" dirty="0"/>
              <a:t>Risk assessment to improve health outcomes and well-being of humans, animals and plants and to promote environmental resilience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58" y="643317"/>
            <a:ext cx="8350981" cy="857250"/>
          </a:xfrm>
        </p:spPr>
        <p:txBody>
          <a:bodyPr/>
          <a:lstStyle/>
          <a:p>
            <a:r>
              <a:rPr lang="en-GB" sz="2100" dirty="0"/>
              <a:t>Holistic assessments bring forward concepts of </a:t>
            </a:r>
            <a:br>
              <a:rPr lang="en-GB" sz="2100" dirty="0"/>
            </a:br>
            <a:r>
              <a:rPr lang="en-GB" sz="2100" dirty="0"/>
              <a:t>“One Health”, “Planetary Health”, and “Environmental Justice”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05" y="2780589"/>
            <a:ext cx="3311143" cy="1806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457" y="4802316"/>
            <a:ext cx="3345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Source: www.onehealthcommission.com</a:t>
            </a:r>
          </a:p>
        </p:txBody>
      </p:sp>
    </p:spTree>
    <p:extLst>
      <p:ext uri="{BB962C8B-B14F-4D97-AF65-F5344CB8AC3E}">
        <p14:creationId xmlns:p14="http://schemas.microsoft.com/office/powerpoint/2010/main" val="387337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88C2-D61E-4FCE-B859-3F41973B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developments within past few decades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8128-3FF4-40BD-A66D-B00C6E61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outcome pathways (AOPs)</a:t>
            </a:r>
          </a:p>
          <a:p>
            <a:r>
              <a:rPr lang="en-US" dirty="0"/>
              <a:t>“Ecosystem services” as a bridge between humans and the environment</a:t>
            </a:r>
          </a:p>
          <a:p>
            <a:r>
              <a:rPr lang="en-US" dirty="0"/>
              <a:t>Cumulative risk assessment and environmental justice issues</a:t>
            </a:r>
          </a:p>
          <a:p>
            <a:r>
              <a:rPr lang="en-US" dirty="0"/>
              <a:t>Integrated human and ecological risk assessment</a:t>
            </a:r>
          </a:p>
          <a:p>
            <a:r>
              <a:rPr lang="en-US" dirty="0"/>
              <a:t>Increased emphasis on microbial risk assessment (microbes as the receptors)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66E82-F573-4143-9B17-6B850410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07A-7883-4886-8BE8-DA345F8D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25" y="815714"/>
            <a:ext cx="8820317" cy="599361"/>
          </a:xfrm>
        </p:spPr>
        <p:txBody>
          <a:bodyPr/>
          <a:lstStyle/>
          <a:p>
            <a:r>
              <a:rPr lang="en-US" sz="1800" dirty="0"/>
              <a:t>Conceptual AOP showing molecular initiating event (MIE), key events (KEs), key event relationships (KERs) that link to adverse outcome(s) relevant to ERA (adapted from Ankley et al. 2010)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6ED9-E8F3-4154-9AD5-0E6F36F8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5958" y="316485"/>
            <a:ext cx="2257425" cy="163134"/>
          </a:xfrm>
        </p:spPr>
        <p:txBody>
          <a:bodyPr/>
          <a:lstStyle/>
          <a:p>
            <a:fld id="{959DD345-62DD-A84F-BC08-1CA6580E988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AA140-AFF0-4824-B375-4A2E38A95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7824" y="1599192"/>
            <a:ext cx="7501316" cy="34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Definition of Ecosystem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outputs of ecological processes that contribute to social welfare or have the potential to do so in the future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0F8EEF-C41C-9449-B90E-A2119F93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D345-62DD-A84F-BC08-1CA6580E98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31B1B-C552-404B-9042-0597468B22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250" y="1417248"/>
            <a:ext cx="4353301" cy="28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6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8659C8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019994"/>
      </a:accent6>
      <a:hlink>
        <a:srgbClr val="FFFFFF"/>
      </a:hlink>
      <a:folHlink>
        <a:srgbClr val="83B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10881</TotalTime>
  <Words>777</Words>
  <Application>Microsoft Office PowerPoint</Application>
  <PresentationFormat>On-screen Show (16:9)</PresentationFormat>
  <Paragraphs>88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.HelveticaNeueDeskInterface-Regular</vt:lpstr>
      <vt:lpstr>Arial</vt:lpstr>
      <vt:lpstr>Calibri</vt:lpstr>
      <vt:lpstr>Times New Roman</vt:lpstr>
      <vt:lpstr>Office Theme</vt:lpstr>
      <vt:lpstr>Ecological and Human Health: Holistic assessments and solutions </vt:lpstr>
      <vt:lpstr>Health and human well being</vt:lpstr>
      <vt:lpstr>Assessments of risk may involve people that vary in age, activity, and location</vt:lpstr>
      <vt:lpstr>Assessments of risk may involve different types of ecological receptors</vt:lpstr>
      <vt:lpstr>Assessments may involve different habitats, ecosystems, and human environments</vt:lpstr>
      <vt:lpstr>Holistic assessments bring forward concepts of  “One Health”, “Planetary Health”, and “Environmental Justice”</vt:lpstr>
      <vt:lpstr>Key developments within past few decades</vt:lpstr>
      <vt:lpstr>Conceptual AOP showing molecular initiating event (MIE), key events (KEs), key event relationships (KERs) that link to adverse outcome(s) relevant to ERA (adapted from Ankley et al. 2010)</vt:lpstr>
      <vt:lpstr>Definition of Ecosystem Services </vt:lpstr>
      <vt:lpstr>Examples of Ecosystem Services</vt:lpstr>
      <vt:lpstr>Considering ecosystem services </vt:lpstr>
      <vt:lpstr>Cumulative and integrated risk assessments</vt:lpstr>
      <vt:lpstr>A look at cumulative and integrated risk in relation to cardiovascular disease</vt:lpstr>
      <vt:lpstr>The conceptual model: stressor categories</vt:lpstr>
      <vt:lpstr>The conceptual model: influence diagram</vt:lpstr>
      <vt:lpstr>Framingham study factors highlighted</vt:lpstr>
      <vt:lpstr>Conceptual model: incorporating ecosystem services</vt:lpstr>
      <vt:lpstr>An approach for integrating risks to human health and ecosystem services</vt:lpstr>
      <vt:lpstr>Illustration of relative risk scaling for health and ecological risks for purposes of integration.</vt:lpstr>
      <vt:lpstr>A hypothetical example of approach</vt:lpstr>
      <vt:lpstr>Baseline health risks and status of ecosystem services for the case evaluating wastewater treatment alternatives across the three assessment groups. </vt:lpstr>
      <vt:lpstr>Changes in relative human health and ecological risks for a wastewater treatment alternatives</vt:lpstr>
      <vt:lpstr>Anticipate increased inclusion of microorganisms in risk assessments</vt:lpstr>
      <vt:lpstr>Risks to microorganisms will likely include framing in terms of ecosystem services</vt:lpstr>
      <vt:lpstr>Final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Menzie</cp:lastModifiedBy>
  <cp:revision>215</cp:revision>
  <cp:lastPrinted>2016-08-26T23:18:39Z</cp:lastPrinted>
  <dcterms:created xsi:type="dcterms:W3CDTF">2016-08-10T22:40:58Z</dcterms:created>
  <dcterms:modified xsi:type="dcterms:W3CDTF">2021-02-22T18:32:21Z</dcterms:modified>
</cp:coreProperties>
</file>